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71" r:id="rId2"/>
  </p:sldIdLst>
  <p:sldSz cx="12192000" cy="6858000"/>
  <p:notesSz cx="6797675" cy="9874250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DDE1"/>
    <a:srgbClr val="D9D9D9"/>
    <a:srgbClr val="B51C12"/>
    <a:srgbClr val="FCEBCC"/>
    <a:srgbClr val="EDECE5"/>
    <a:srgbClr val="EF9C00"/>
    <a:srgbClr val="A5A07B"/>
    <a:srgbClr val="F9EDEC"/>
    <a:srgbClr val="F5E2E0"/>
    <a:srgbClr val="F3D9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47" autoAdjust="0"/>
    <p:restoredTop sz="89880" autoAdjust="0"/>
  </p:normalViewPr>
  <p:slideViewPr>
    <p:cSldViewPr snapToGrid="0" snapToObjects="1">
      <p:cViewPr varScale="1">
        <p:scale>
          <a:sx n="142" d="100"/>
          <a:sy n="142" d="100"/>
        </p:scale>
        <p:origin x="942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50" d="100"/>
          <a:sy n="150" d="100"/>
        </p:scale>
        <p:origin x="2496" y="-172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2"/>
            <a:ext cx="5438140" cy="4064425"/>
          </a:xfrm>
        </p:spPr>
        <p:txBody>
          <a:bodyPr/>
          <a:lstStyle/>
          <a:p>
            <a:r>
              <a:rPr lang="en-GB" dirty="0"/>
              <a:t>The essential feature of schizophrenia is the presence of hallucinations, delusions, disorganised speech or behaviour, or of negative symptoms.</a:t>
            </a:r>
            <a:r>
              <a:rPr lang="en-GB" baseline="30000" dirty="0"/>
              <a:t>[APA, 2013, pg. 100]</a:t>
            </a:r>
            <a:r>
              <a:rPr lang="en-GB" dirty="0"/>
              <a:t> As noted on the slide, some of the diagnostic criteria for schizophrenia overlap with those for MDD, particularly MDD with psychotic or catatonic features.</a:t>
            </a:r>
            <a:r>
              <a:rPr lang="en-GB" baseline="30000" dirty="0"/>
              <a:t>[APA, 2013]</a:t>
            </a:r>
            <a:r>
              <a:rPr lang="en-GB" dirty="0"/>
              <a:t> To distinguish the two, the temporal relationship between the mood disturbance and the psychosis should be considered; if the delusions or hallucinations occur exclusively during a depressive episode, then the diagnosis is MDD with psychotic features (or bipolar with psychotic features, if that diagnosis more accurately reflects the symptoms).</a:t>
            </a:r>
            <a:r>
              <a:rPr lang="en-GB" baseline="30000" dirty="0"/>
              <a:t>[APA, 2013, pg. 104]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r>
              <a:rPr lang="en-GB" dirty="0"/>
              <a:t>American Psychiatric Association. Diagnostic and Statistical Manual of Mental Disorders. Fifth Edition (DSM-5™). © American Psychiatric Association, 2013.</a:t>
            </a:r>
          </a:p>
          <a:p>
            <a:endParaRPr lang="en-GB" dirty="0"/>
          </a:p>
          <a:p>
            <a:r>
              <a:rPr lang="en-GB" dirty="0"/>
              <a:t>Other references used on slide:</a:t>
            </a:r>
          </a:p>
          <a:p>
            <a:r>
              <a:rPr lang="en-GB" dirty="0"/>
              <a:t>Castle D, </a:t>
            </a:r>
            <a:r>
              <a:rPr lang="en-GB" dirty="0" err="1"/>
              <a:t>Bosanac</a:t>
            </a:r>
            <a:r>
              <a:rPr lang="en-GB" dirty="0"/>
              <a:t> P. Depression and schizophrenia. Adv </a:t>
            </a:r>
            <a:r>
              <a:rPr lang="en-GB" dirty="0" err="1"/>
              <a:t>Psychiatr</a:t>
            </a:r>
            <a:r>
              <a:rPr lang="en-GB" dirty="0"/>
              <a:t> Treat 2012; 18: 280–288.</a:t>
            </a:r>
          </a:p>
          <a:p>
            <a:r>
              <a:rPr lang="en-GB" dirty="0" err="1"/>
              <a:t>Chiappelli</a:t>
            </a:r>
            <a:r>
              <a:rPr lang="en-GB" dirty="0"/>
              <a:t> J, </a:t>
            </a:r>
            <a:r>
              <a:rPr lang="en-GB" dirty="0" err="1"/>
              <a:t>Kochunov</a:t>
            </a:r>
            <a:r>
              <a:rPr lang="en-GB" dirty="0"/>
              <a:t> P, </a:t>
            </a:r>
            <a:r>
              <a:rPr lang="en-GB" dirty="0" err="1"/>
              <a:t>DeRiso</a:t>
            </a:r>
            <a:r>
              <a:rPr lang="en-GB" dirty="0"/>
              <a:t> K, et al. Testing trait depression as a potential clinical domain in schizophrenia. </a:t>
            </a:r>
            <a:r>
              <a:rPr lang="en-GB" dirty="0" err="1"/>
              <a:t>Schizophr</a:t>
            </a:r>
            <a:r>
              <a:rPr lang="en-GB" dirty="0"/>
              <a:t> Res 2014; 159 (1): 243–248.</a:t>
            </a:r>
          </a:p>
          <a:p>
            <a:r>
              <a:rPr lang="en-GB" dirty="0"/>
              <a:t>Kessler RC. The prevalence of psychiatric comorbidity. In: </a:t>
            </a:r>
            <a:r>
              <a:rPr lang="en-GB" dirty="0" err="1"/>
              <a:t>Wetzler</a:t>
            </a:r>
            <a:r>
              <a:rPr lang="en-GB" dirty="0"/>
              <a:t> S, Sanderson WC (</a:t>
            </a:r>
            <a:r>
              <a:rPr lang="en-GB" dirty="0" err="1"/>
              <a:t>eds</a:t>
            </a:r>
            <a:r>
              <a:rPr lang="en-GB" dirty="0"/>
              <a:t>). An Einstein Psychiatry Publication, No. 14. Treatment Strategies for Patients with Psychiatric Comorbidity. John Wiley &amp; Sons Inc. 1997.</a:t>
            </a:r>
          </a:p>
          <a:p>
            <a:r>
              <a:rPr lang="en-GB" dirty="0" err="1"/>
              <a:t>Upthegrove</a:t>
            </a:r>
            <a:r>
              <a:rPr lang="en-GB" dirty="0"/>
              <a:t> R. Depression in schizophrenia and early psychosis: implications for assessment and treatment. Adv </a:t>
            </a:r>
            <a:r>
              <a:rPr lang="en-GB" dirty="0" err="1"/>
              <a:t>Psychiatr</a:t>
            </a:r>
            <a:r>
              <a:rPr lang="en-GB" dirty="0"/>
              <a:t> Treat 2009; 15: 372–379.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377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1742925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236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62528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16264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8405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78246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8969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77922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0209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4293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4235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71121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59863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3406259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805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19435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10496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45306079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52417130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93126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85441240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7680819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0424091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56437407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82066393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20114987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4955070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26179752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762335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879116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277085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33509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51115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6481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109631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75606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  <p:sldLayoutId id="2147483708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8A383E4-E6E5-436A-B6CB-B5C113B3FD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Major depressive disorder (MDD)</a:t>
            </a:r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064812-AA19-4070-9E24-BA6F4FC3C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Schizophrenia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C6569B-747E-4DD1-B380-8935F2514366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11270448" cy="441521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GB" sz="1600" dirty="0"/>
              <a:t>In the National Comorbidity Survey, lifetime comorbidity of a major depressive episode and </a:t>
            </a:r>
            <a:br>
              <a:rPr lang="en-GB" sz="1600" dirty="0"/>
            </a:br>
            <a:r>
              <a:rPr lang="en-GB" sz="1600" dirty="0"/>
              <a:t>non-affective psychosis had an </a:t>
            </a:r>
            <a:r>
              <a:rPr lang="en-GB" sz="1600" b="1" dirty="0">
                <a:solidFill>
                  <a:schemeClr val="accent1"/>
                </a:solidFill>
              </a:rPr>
              <a:t>odds ratio of 7.0</a:t>
            </a:r>
            <a:r>
              <a:rPr lang="en-GB" sz="1600" baseline="30000" dirty="0"/>
              <a:t>1</a:t>
            </a:r>
            <a:endParaRPr lang="en-GB" sz="1600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GB" sz="1600" dirty="0"/>
              <a:t>In patients with co-occurring MDD and schizophrenia, the severity of depression scores has been shown to be correlated with the severity of the psyhosis</a:t>
            </a:r>
            <a:r>
              <a:rPr lang="en-GB" sz="1600" baseline="30000" dirty="0"/>
              <a:t>2</a:t>
            </a:r>
            <a:endParaRPr lang="en-GB" sz="1600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GB" sz="1600" dirty="0"/>
              <a:t>Interestingly, elevated rates of depression have been documented in patients in the prodrome of schizophrenia</a:t>
            </a:r>
            <a:r>
              <a:rPr lang="en-GB" sz="1600" baseline="30000" dirty="0"/>
              <a:t>2,3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GB" sz="1600" dirty="0"/>
              <a:t>Some of the diagnostic criteria for depression overlap with those of schizophrenia, e.g., anhedonia, </a:t>
            </a:r>
            <a:r>
              <a:rPr lang="en-GB" sz="1600" dirty="0" err="1"/>
              <a:t>amotivational</a:t>
            </a:r>
            <a:r>
              <a:rPr lang="en-GB" sz="1600" dirty="0"/>
              <a:t> and </a:t>
            </a:r>
            <a:r>
              <a:rPr lang="en-GB" sz="1600" dirty="0" err="1"/>
              <a:t>avolitional</a:t>
            </a:r>
            <a:r>
              <a:rPr lang="en-GB" sz="1600" dirty="0"/>
              <a:t> states, and social withdrawal,</a:t>
            </a:r>
            <a:r>
              <a:rPr lang="en-GB" sz="1600" baseline="30000" dirty="0"/>
              <a:t>5</a:t>
            </a:r>
            <a:r>
              <a:rPr lang="en-GB" sz="1600" dirty="0"/>
              <a:t> leading to the argument that depression should rather be considered part of schizophrenia</a:t>
            </a:r>
            <a:r>
              <a:rPr lang="en-GB" sz="1600" baseline="30000" dirty="0"/>
              <a:t>2</a:t>
            </a:r>
            <a:endParaRPr lang="en-GB" sz="1600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600" dirty="0"/>
              <a:t>To distinguish schizophrenia and MDD, the temporal relationship between the mood disturbance and the psychosis should be considered; if the delusions or hallucinations occur exclusively during a depressive episode, then the diagnosis is MDD with psychotic features</a:t>
            </a:r>
            <a:r>
              <a:rPr lang="en-US" sz="1600" baseline="30000" dirty="0"/>
              <a:t>5</a:t>
            </a:r>
            <a:endParaRPr lang="en-GB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163AF7-2847-4A8E-8FA6-BCC0179FB9F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5832000"/>
            <a:ext cx="9213851" cy="8892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MDD=major depressive disorder</a:t>
            </a:r>
          </a:p>
          <a:p>
            <a:r>
              <a:rPr lang="en-GB" dirty="0"/>
              <a:t>Kessler. The prevalence of psychiatric comorbidity. 1997</a:t>
            </a:r>
          </a:p>
          <a:p>
            <a:r>
              <a:rPr lang="en-GB" dirty="0" err="1"/>
              <a:t>Chiappelli</a:t>
            </a:r>
            <a:r>
              <a:rPr lang="en-GB" dirty="0"/>
              <a:t> et al. </a:t>
            </a:r>
            <a:r>
              <a:rPr lang="en-GB" dirty="0" err="1"/>
              <a:t>Schizophr</a:t>
            </a:r>
            <a:r>
              <a:rPr lang="en-GB" dirty="0"/>
              <a:t> Res 2014;159(1):243–248</a:t>
            </a:r>
          </a:p>
          <a:p>
            <a:r>
              <a:rPr lang="en-GB" dirty="0" err="1"/>
              <a:t>Upthegrove</a:t>
            </a:r>
            <a:r>
              <a:rPr lang="en-GB" dirty="0"/>
              <a:t>. Adv </a:t>
            </a:r>
            <a:r>
              <a:rPr lang="en-GB" dirty="0" err="1"/>
              <a:t>Psychiatr</a:t>
            </a:r>
            <a:r>
              <a:rPr lang="en-GB" dirty="0"/>
              <a:t> Treat 2009;15:372–379</a:t>
            </a:r>
          </a:p>
          <a:p>
            <a:r>
              <a:rPr lang="en-GB" dirty="0"/>
              <a:t>Castle &amp; Bosanac. Adv </a:t>
            </a:r>
            <a:r>
              <a:rPr lang="en-GB" dirty="0" err="1"/>
              <a:t>Psychiatr</a:t>
            </a:r>
            <a:r>
              <a:rPr lang="en-GB" dirty="0"/>
              <a:t> Treat 2012;18:280–288</a:t>
            </a:r>
          </a:p>
          <a:p>
            <a:r>
              <a:rPr lang="en-GB" dirty="0"/>
              <a:t>APA. DSM-5. 2013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8F5D90-ECB7-4E7A-9100-28D926EA41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BC486D-4FAB-B746-8B02-8D7C842291C6}" type="slidenum">
              <a:rPr lang="en-GB" smtClean="0"/>
              <a:t>1</a:t>
            </a:fld>
            <a:endParaRPr lang="en-GB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A026D84-E053-412D-A580-041C96805F14}"/>
              </a:ext>
            </a:extLst>
          </p:cNvPr>
          <p:cNvSpPr/>
          <p:nvPr/>
        </p:nvSpPr>
        <p:spPr>
          <a:xfrm>
            <a:off x="635635" y="4972773"/>
            <a:ext cx="10920730" cy="558171"/>
          </a:xfrm>
          <a:prstGeom prst="roundRect">
            <a:avLst>
              <a:gd name="adj" fmla="val 7705"/>
            </a:avLst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GB" dirty="0">
                <a:solidFill>
                  <a:schemeClr val="tx1"/>
                </a:solidFill>
              </a:rPr>
              <a:t>Depression is common in first-episode psychosis, and is related to poorer treatment outcome</a:t>
            </a:r>
            <a:r>
              <a:rPr lang="en-GB" baseline="30000" dirty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</p:txBody>
      </p:sp>
    </p:spTree>
    <p:custDataLst/>
    <p:extLst>
      <p:ext uri="{BB962C8B-B14F-4D97-AF65-F5344CB8AC3E}">
        <p14:creationId xmlns:p14="http://schemas.microsoft.com/office/powerpoint/2010/main" val="24323439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89</TotalTime>
  <Words>490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Schizophrenia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Henrik Haase</cp:lastModifiedBy>
  <cp:revision>1535</cp:revision>
  <cp:lastPrinted>2018-08-16T09:06:48Z</cp:lastPrinted>
  <dcterms:created xsi:type="dcterms:W3CDTF">2017-01-23T14:24:15Z</dcterms:created>
  <dcterms:modified xsi:type="dcterms:W3CDTF">2022-02-23T08:34:04Z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</Properties>
</file>